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sldIdLst>
    <p:sldId id="256" r:id="rId2"/>
    <p:sldId id="267" r:id="rId3"/>
    <p:sldId id="265" r:id="rId4"/>
    <p:sldId id="269" r:id="rId5"/>
    <p:sldId id="264" r:id="rId6"/>
    <p:sldId id="257" r:id="rId7"/>
    <p:sldId id="258" r:id="rId8"/>
    <p:sldId id="262" r:id="rId9"/>
    <p:sldId id="259" r:id="rId10"/>
    <p:sldId id="268" r:id="rId11"/>
    <p:sldId id="263" r:id="rId12"/>
    <p:sldId id="260" r:id="rId13"/>
    <p:sldId id="261" r:id="rId14"/>
    <p:sldId id="266" r:id="rId15"/>
    <p:sldId id="270" r:id="rId1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80"/>
    <p:restoredTop sz="93525" autoAdjust="0"/>
  </p:normalViewPr>
  <p:slideViewPr>
    <p:cSldViewPr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12/09/1441</a:t>
            </a:fld>
            <a:endParaRPr lang="ar-S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12/09/1441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12/09/1441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12/09/1441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12/09/1441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12/09/1441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12/09/1441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12/09/1441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12/09/1441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12/09/1441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12/09/1441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12/09/1441</a:t>
            </a:fld>
            <a:endParaRPr lang="ar-S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Bacillus_cereus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en.wikipedia.org/wiki/Anthrax" TargetMode="Externa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hyperlink" Target="https://en.wikipedia.org/wiki/Bacillus_anthracis" TargetMode="External"/><Relationship Id="rId5" Type="http://schemas.openxmlformats.org/officeDocument/2006/relationships/hyperlink" Target="https://en.wikipedia.org/wiki/Pathogen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en.wikipedia.org/wiki/Parasitic" TargetMode="External"/><Relationship Id="rId9" Type="http://schemas.openxmlformats.org/officeDocument/2006/relationships/hyperlink" Target="https://en.wikipedia.org/wiki/Foodborne_illnes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4294967295"/>
          </p:nvPr>
        </p:nvSpPr>
        <p:spPr>
          <a:xfrm>
            <a:off x="441742" y="1152453"/>
            <a:ext cx="8229600" cy="4389437"/>
          </a:xfrm>
        </p:spPr>
        <p:txBody>
          <a:bodyPr>
            <a:normAutofit fontScale="92500"/>
          </a:bodyPr>
          <a:lstStyle/>
          <a:p>
            <a:pPr marL="0" indent="0" algn="ctr" rtl="0">
              <a:buNone/>
            </a:pPr>
            <a:r>
              <a:rPr lang="en-US" sz="6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Laboratory diagnostics of veterinary important agents from genera Bacillus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Urease test</a:t>
            </a:r>
            <a:endParaRPr lang="ar-IQ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61"/>
    </mc:Choice>
    <mc:Fallback>
      <p:transition spd="slow" advTm="57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Saleh Hadi\Desktop\مختبر الطفيليات\د.سوزان\bacillus-15-1024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0" t="1474" r="3933" b="55540"/>
          <a:stretch/>
        </p:blipFill>
        <p:spPr bwMode="auto">
          <a:xfrm>
            <a:off x="2483768" y="1412776"/>
            <a:ext cx="4824536" cy="432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49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11"/>
    </mc:Choice>
    <mc:Fallback>
      <p:transition spd="slow" advTm="22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457200" algn="ctr" rtl="0">
              <a:lnSpc>
                <a:spcPct val="150000"/>
              </a:lnSpc>
              <a:spcAft>
                <a:spcPts val="1000"/>
              </a:spcAft>
            </a:pPr>
            <a:r>
              <a:rPr lang="en-US" sz="2700" b="1" i="1" dirty="0">
                <a:latin typeface="Times New Roman"/>
                <a:ea typeface="Calibri"/>
                <a:cs typeface="Arial"/>
              </a:rPr>
              <a:t>Epidemiology of Anthrax in Animal and Human Hosts</a:t>
            </a:r>
            <a:r>
              <a:rPr lang="en-US" sz="4400" dirty="0">
                <a:ea typeface="Calibri"/>
                <a:cs typeface="Arial"/>
              </a:rPr>
              <a:t/>
            </a:r>
            <a:br>
              <a:rPr lang="en-US" sz="4400" dirty="0">
                <a:ea typeface="Calibri"/>
                <a:cs typeface="Arial"/>
              </a:rPr>
            </a:br>
            <a:endParaRPr lang="ar-IQ" dirty="0"/>
          </a:p>
        </p:txBody>
      </p:sp>
      <p:pic>
        <p:nvPicPr>
          <p:cNvPr id="4" name="Picture 2" descr="AnthraxTransmissionDiagram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1484785"/>
            <a:ext cx="5832648" cy="4839816"/>
          </a:xfrm>
          <a:prstGeom prst="rect">
            <a:avLst/>
          </a:prstGeom>
          <a:noFill/>
          <a:extLst/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5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89"/>
    </mc:Choice>
    <mc:Fallback>
      <p:transition spd="slow" advTm="34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 rtl="0">
              <a:lnSpc>
                <a:spcPct val="150000"/>
              </a:lnSpc>
              <a:spcAft>
                <a:spcPts val="1000"/>
              </a:spcAft>
            </a:pPr>
            <a:r>
              <a:rPr lang="en-US" sz="5400" b="1" i="1" dirty="0">
                <a:latin typeface="Times New Roman"/>
                <a:ea typeface="Calibri"/>
                <a:cs typeface="Arial"/>
              </a:rPr>
              <a:t>Treatment &amp; Prophylaxis</a:t>
            </a:r>
            <a:endParaRPr lang="en-US" sz="4400" dirty="0">
              <a:ea typeface="Calibri"/>
              <a:cs typeface="Arial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lvl="1" indent="-285750" algn="just" rtl="0">
              <a:lnSpc>
                <a:spcPct val="150000"/>
              </a:lnSpc>
              <a:spcAft>
                <a:spcPts val="1000"/>
              </a:spcAft>
              <a:buFont typeface="Wingdings"/>
              <a:buChar char=""/>
              <a:tabLst>
                <a:tab pos="914400" algn="l"/>
              </a:tabLst>
            </a:pPr>
            <a:r>
              <a:rPr lang="en-US" b="1" dirty="0">
                <a:latin typeface="Times New Roman"/>
                <a:ea typeface="Calibri"/>
                <a:cs typeface="Arial"/>
              </a:rPr>
              <a:t>Treatment</a:t>
            </a:r>
            <a:endParaRPr lang="en-US" sz="1800" dirty="0">
              <a:latin typeface="Calibri"/>
              <a:ea typeface="Calibri"/>
              <a:cs typeface="Arial"/>
            </a:endParaRPr>
          </a:p>
          <a:p>
            <a:pPr marL="1143000" lvl="2" indent="-228600" algn="just" rtl="0">
              <a:lnSpc>
                <a:spcPct val="150000"/>
              </a:lnSpc>
              <a:spcAft>
                <a:spcPts val="1000"/>
              </a:spcAft>
              <a:buFont typeface="Times New Roman"/>
              <a:buChar char="•"/>
              <a:tabLst>
                <a:tab pos="1371600" algn="l"/>
              </a:tabLst>
            </a:pPr>
            <a:r>
              <a:rPr lang="en-US" sz="2400" b="1" dirty="0">
                <a:latin typeface="Times New Roman"/>
                <a:ea typeface="Calibri"/>
                <a:cs typeface="Arial"/>
              </a:rPr>
              <a:t>Penicillin</a:t>
            </a:r>
            <a:r>
              <a:rPr lang="en-US" sz="2400" dirty="0">
                <a:latin typeface="Times New Roman"/>
                <a:ea typeface="Calibri"/>
                <a:cs typeface="Arial"/>
              </a:rPr>
              <a:t> is drug of choice</a:t>
            </a:r>
            <a:endParaRPr lang="en-US" sz="1800" dirty="0">
              <a:latin typeface="Calibri"/>
              <a:ea typeface="Calibri"/>
              <a:cs typeface="Arial"/>
            </a:endParaRPr>
          </a:p>
          <a:p>
            <a:pPr marL="1143000" lvl="2" indent="-228600" algn="just" rtl="0">
              <a:lnSpc>
                <a:spcPct val="150000"/>
              </a:lnSpc>
              <a:spcAft>
                <a:spcPts val="1000"/>
              </a:spcAft>
              <a:buFont typeface="Times New Roman"/>
              <a:buChar char="•"/>
              <a:tabLst>
                <a:tab pos="1371600" algn="l"/>
              </a:tabLst>
            </a:pPr>
            <a:r>
              <a:rPr lang="en-US" sz="2400" b="1" dirty="0">
                <a:latin typeface="Times New Roman"/>
                <a:ea typeface="Calibri"/>
                <a:cs typeface="Arial"/>
              </a:rPr>
              <a:t>Doxycycline</a:t>
            </a:r>
            <a:r>
              <a:rPr lang="en-US" sz="2400" dirty="0">
                <a:latin typeface="Times New Roman"/>
                <a:ea typeface="Calibri"/>
                <a:cs typeface="Arial"/>
              </a:rPr>
              <a:t> now commonly recognized as </a:t>
            </a:r>
            <a:r>
              <a:rPr lang="en-US" sz="2400" b="1" dirty="0">
                <a:latin typeface="Times New Roman"/>
                <a:ea typeface="Calibri"/>
                <a:cs typeface="Arial"/>
              </a:rPr>
              <a:t>prophylactic</a:t>
            </a:r>
            <a:endParaRPr lang="en-US" sz="1800" dirty="0">
              <a:latin typeface="Calibri"/>
              <a:ea typeface="Calibri"/>
              <a:cs typeface="Arial"/>
            </a:endParaRPr>
          </a:p>
          <a:p>
            <a:pPr marL="0" indent="0" algn="just" rtl="0">
              <a:buNone/>
            </a:pPr>
            <a:endParaRPr lang="ar-IQ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9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04"/>
    </mc:Choice>
    <mc:Fallback>
      <p:transition spd="slow" advTm="10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30591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smtClean="0">
                <a:latin typeface="Times New Roman"/>
                <a:ea typeface="Calibri"/>
              </a:rPr>
              <a:t>Urease </a:t>
            </a:r>
            <a:r>
              <a:rPr lang="en-US" sz="5400" b="1" dirty="0">
                <a:latin typeface="Times New Roman"/>
                <a:ea typeface="Calibri"/>
              </a:rPr>
              <a:t>test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908720"/>
            <a:ext cx="8712968" cy="5755316"/>
          </a:xfrm>
        </p:spPr>
        <p:txBody>
          <a:bodyPr>
            <a:normAutofit fontScale="85000" lnSpcReduction="10000"/>
          </a:bodyPr>
          <a:lstStyle/>
          <a:p>
            <a:pPr marL="0" indent="0" algn="just" rtl="0">
              <a:lnSpc>
                <a:spcPct val="115000"/>
              </a:lnSpc>
              <a:spcAft>
                <a:spcPts val="1800"/>
              </a:spcAft>
              <a:buNone/>
            </a:pPr>
            <a:r>
              <a:rPr lang="en-US" sz="2000" b="1" dirty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Principle of Urease Test</a:t>
            </a:r>
          </a:p>
          <a:p>
            <a:pPr marL="0" indent="0" algn="just" rtl="0">
              <a:lnSpc>
                <a:spcPct val="115000"/>
              </a:lnSpc>
              <a:spcAft>
                <a:spcPts val="1800"/>
              </a:spcAft>
              <a:buNone/>
            </a:pPr>
            <a:r>
              <a:rPr lang="en-US" sz="2000" dirty="0" smtClean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This </a:t>
            </a:r>
            <a:r>
              <a:rPr lang="en-US" sz="2000" dirty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test is used to differentiate organisms based on their ability to hydrolyze </a:t>
            </a:r>
            <a:r>
              <a:rPr lang="en-US" sz="2000" dirty="0" smtClean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urea </a:t>
            </a:r>
            <a:r>
              <a:rPr lang="en-US" sz="2000" dirty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through the production of the enzyme urease. Hydrolysis of urea produces ammonia and CO2. </a:t>
            </a:r>
            <a:endParaRPr lang="en-US" sz="2000" dirty="0" smtClean="0">
              <a:solidFill>
                <a:srgbClr val="3A3A3A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l" rtl="0">
              <a:lnSpc>
                <a:spcPct val="110000"/>
              </a:lnSpc>
              <a:spcAft>
                <a:spcPts val="1800"/>
              </a:spcAft>
              <a:buNone/>
            </a:pPr>
            <a:r>
              <a:rPr lang="en-US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Media </a:t>
            </a:r>
            <a:r>
              <a:rPr lang="en-US" sz="2000" b="1" dirty="0">
                <a:latin typeface="Times New Roman" pitchFamily="18" charset="0"/>
                <a:ea typeface="Calibri"/>
                <a:cs typeface="Times New Roman" pitchFamily="18" charset="0"/>
              </a:rPr>
              <a:t>used in Urease Test</a:t>
            </a:r>
          </a:p>
          <a:p>
            <a:pPr marL="0" indent="0" algn="l" rtl="0">
              <a:lnSpc>
                <a:spcPct val="110000"/>
              </a:lnSpc>
              <a:spcAft>
                <a:spcPts val="1800"/>
              </a:spcAft>
              <a:buNone/>
            </a:pPr>
            <a:r>
              <a:rPr lang="en-US" sz="2000" dirty="0">
                <a:latin typeface="Times New Roman" pitchFamily="18" charset="0"/>
                <a:ea typeface="Calibri"/>
                <a:cs typeface="Times New Roman" pitchFamily="18" charset="0"/>
              </a:rPr>
              <a:t>Christensen’s Urea Agar</a:t>
            </a:r>
          </a:p>
          <a:p>
            <a:pPr marL="0" indent="0" algn="just" rtl="0">
              <a:lnSpc>
                <a:spcPct val="150000"/>
              </a:lnSpc>
              <a:spcAft>
                <a:spcPts val="1000"/>
              </a:spcAft>
              <a:buNone/>
            </a:pPr>
            <a:r>
              <a:rPr lang="en-US" sz="1800" b="1" dirty="0" smtClean="0">
                <a:latin typeface="Times New Roman"/>
                <a:ea typeface="Calibri"/>
                <a:cs typeface="Arial"/>
              </a:rPr>
              <a:t>Procedure of Urease </a:t>
            </a:r>
            <a:r>
              <a:rPr lang="en-US" sz="1800" b="1" dirty="0">
                <a:latin typeface="Times New Roman"/>
                <a:ea typeface="Calibri"/>
                <a:cs typeface="Arial"/>
              </a:rPr>
              <a:t>test:</a:t>
            </a:r>
            <a:endParaRPr lang="en-US" sz="1800" dirty="0">
              <a:latin typeface="Calibri"/>
              <a:ea typeface="Calibri"/>
              <a:cs typeface="Arial"/>
            </a:endParaRPr>
          </a:p>
          <a:p>
            <a:pPr algn="just" rtl="0">
              <a:lnSpc>
                <a:spcPct val="150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sz="1800" dirty="0" smtClean="0">
                <a:latin typeface="Times New Roman"/>
                <a:ea typeface="Calibri"/>
                <a:cs typeface="Arial"/>
              </a:rPr>
              <a:t>Streak </a:t>
            </a:r>
            <a:r>
              <a:rPr lang="en-US" sz="1800" dirty="0">
                <a:latin typeface="Times New Roman"/>
                <a:ea typeface="Calibri"/>
                <a:cs typeface="Arial"/>
              </a:rPr>
              <a:t>the surface of a </a:t>
            </a:r>
            <a:r>
              <a:rPr lang="en-US" sz="1800" dirty="0" smtClean="0">
                <a:latin typeface="Times New Roman"/>
                <a:ea typeface="Calibri"/>
                <a:cs typeface="Arial"/>
              </a:rPr>
              <a:t>Urea </a:t>
            </a:r>
            <a:r>
              <a:rPr lang="en-US" sz="1800" dirty="0">
                <a:latin typeface="Times New Roman"/>
                <a:ea typeface="Calibri"/>
                <a:cs typeface="Arial"/>
              </a:rPr>
              <a:t>agar slant with a portion of a well-isolated </a:t>
            </a:r>
            <a:r>
              <a:rPr lang="en-US" sz="1800" dirty="0" smtClean="0">
                <a:latin typeface="Times New Roman"/>
                <a:ea typeface="Calibri"/>
                <a:cs typeface="Arial"/>
              </a:rPr>
              <a:t>colony </a:t>
            </a:r>
            <a:r>
              <a:rPr lang="en-US" sz="1800" dirty="0">
                <a:latin typeface="Times New Roman"/>
                <a:ea typeface="Calibri"/>
                <a:cs typeface="Arial"/>
              </a:rPr>
              <a:t>by touching the tip of a needle to a colony that is 18 to 24 hours old</a:t>
            </a:r>
            <a:r>
              <a:rPr lang="en-US" sz="1800" dirty="0" smtClean="0">
                <a:latin typeface="Times New Roman"/>
                <a:ea typeface="Calibri"/>
                <a:cs typeface="Arial"/>
              </a:rPr>
              <a:t>.</a:t>
            </a:r>
          </a:p>
          <a:p>
            <a:pPr algn="just" rtl="0">
              <a:lnSpc>
                <a:spcPct val="150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sz="1800" dirty="0" smtClean="0">
                <a:latin typeface="Calibri"/>
                <a:ea typeface="Calibri"/>
                <a:cs typeface="Arial"/>
              </a:rPr>
              <a:t> </a:t>
            </a:r>
            <a:r>
              <a:rPr lang="en-US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Leave </a:t>
            </a:r>
            <a:r>
              <a:rPr lang="en-US" sz="1800" dirty="0">
                <a:latin typeface="Times New Roman" pitchFamily="18" charset="0"/>
                <a:ea typeface="Calibri"/>
                <a:cs typeface="Times New Roman" pitchFamily="18" charset="0"/>
              </a:rPr>
              <a:t>the cap on loosely and incubate the tube at 35°-37°C in ambient air for 48 hours to 7 days.</a:t>
            </a:r>
            <a:endParaRPr lang="en-US" sz="18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 rtl="0">
              <a:lnSpc>
                <a:spcPct val="150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sz="1800" dirty="0" smtClean="0">
                <a:latin typeface="Times New Roman"/>
                <a:ea typeface="Calibri"/>
                <a:cs typeface="Arial"/>
              </a:rPr>
              <a:t>Observe the development of color.</a:t>
            </a:r>
          </a:p>
          <a:p>
            <a:pPr marL="0" lvl="0" indent="0" algn="just" rtl="0">
              <a:lnSpc>
                <a:spcPct val="150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en-US" sz="1800" dirty="0" smtClean="0">
                <a:latin typeface="Times New Roman"/>
                <a:ea typeface="Calibri"/>
                <a:cs typeface="Arial"/>
              </a:rPr>
              <a:t>      + results: Pink color                                       - results: Yellow color</a:t>
            </a:r>
            <a:endParaRPr lang="en-US" sz="1800" dirty="0">
              <a:latin typeface="Calibri"/>
              <a:ea typeface="Calibri"/>
              <a:cs typeface="Arial"/>
            </a:endParaRPr>
          </a:p>
          <a:p>
            <a:pPr marL="0" indent="0" algn="just" rtl="0">
              <a:buNone/>
            </a:pPr>
            <a:endParaRPr lang="ar-IQ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74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314"/>
    </mc:Choice>
    <mc:Fallback>
      <p:transition spd="slow" advTm="182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504" y="764704"/>
            <a:ext cx="8712968" cy="1944216"/>
          </a:xfrm>
        </p:spPr>
        <p:txBody>
          <a:bodyPr>
            <a:normAutofit fontScale="90000"/>
          </a:bodyPr>
          <a:lstStyle/>
          <a:p>
            <a:pPr rtl="0">
              <a:lnSpc>
                <a:spcPct val="150000"/>
              </a:lnSpc>
              <a:spcAft>
                <a:spcPts val="0"/>
              </a:spcAft>
            </a:pPr>
            <a:r>
              <a:rPr lang="en-US" sz="1800" b="1" dirty="0" smtClean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Examples </a:t>
            </a:r>
            <a:r>
              <a:rPr lang="en-US" sz="1800" b="1" dirty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of </a:t>
            </a:r>
            <a:r>
              <a:rPr lang="en-US" sz="1800" b="1" dirty="0" smtClean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Urease positive bacteria: </a:t>
            </a:r>
            <a:r>
              <a:rPr lang="en-US" sz="1800" i="1" dirty="0" smtClean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Proteus</a:t>
            </a:r>
            <a:r>
              <a:rPr lang="en-US" sz="1800" dirty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en-US" sz="1800" dirty="0" err="1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spp</a:t>
            </a:r>
            <a:r>
              <a:rPr lang="en-US" sz="1800" dirty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 </a:t>
            </a:r>
            <a:r>
              <a:rPr lang="en-US" sz="1800" i="1" dirty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Cryptococcus</a:t>
            </a:r>
            <a:r>
              <a:rPr lang="en-US" sz="1800" dirty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en-US" sz="1800" dirty="0" err="1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spp</a:t>
            </a:r>
            <a:r>
              <a:rPr lang="en-US" sz="1800" dirty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 </a:t>
            </a:r>
            <a:r>
              <a:rPr lang="en-US" sz="1800" i="1" dirty="0" err="1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Corynebacterium</a:t>
            </a:r>
            <a:r>
              <a:rPr lang="en-US" sz="1800" dirty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en-US" sz="1800" dirty="0" err="1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spp</a:t>
            </a:r>
            <a:r>
              <a:rPr lang="en-US" sz="1800" dirty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 </a:t>
            </a:r>
            <a:r>
              <a:rPr lang="en-US" sz="1800" i="1" dirty="0" smtClean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Helicobacter </a:t>
            </a:r>
            <a:r>
              <a:rPr lang="en-US" sz="1800" i="1" dirty="0" err="1" smtClean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pylori</a:t>
            </a:r>
            <a:r>
              <a:rPr lang="en-US" sz="1800" dirty="0" err="1" smtClean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</a:t>
            </a:r>
            <a:r>
              <a:rPr lang="en-US" sz="1800" i="1" dirty="0" err="1" smtClean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Yersinia</a:t>
            </a:r>
            <a:r>
              <a:rPr lang="en-US" sz="1800" dirty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en-US" sz="1800" dirty="0" err="1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spp</a:t>
            </a:r>
            <a:r>
              <a:rPr lang="en-US" sz="1800" dirty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 </a:t>
            </a:r>
            <a:r>
              <a:rPr lang="en-US" sz="1800" i="1" dirty="0" err="1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Brucella</a:t>
            </a:r>
            <a:r>
              <a:rPr lang="en-US" sz="1800" dirty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en-US" sz="1800" dirty="0" err="1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spp</a:t>
            </a:r>
            <a:r>
              <a:rPr lang="en-US" sz="1800" dirty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etc</a:t>
            </a:r>
            <a:r>
              <a:rPr lang="en-US" sz="1800" dirty="0" smtClean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r>
              <a:rPr lang="en-US" sz="1800" dirty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en-US" sz="1800" dirty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en-US" sz="1800" b="1" dirty="0" smtClean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Examples of  </a:t>
            </a:r>
            <a:r>
              <a:rPr lang="en-US" sz="1800" b="1" dirty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Urease </a:t>
            </a:r>
            <a:r>
              <a:rPr lang="en-US" sz="1800" b="1" dirty="0" smtClean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negative </a:t>
            </a:r>
            <a:r>
              <a:rPr lang="en-US" sz="1800" b="1" dirty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bacteria: :</a:t>
            </a:r>
            <a:r>
              <a:rPr lang="en-US" sz="1800" dirty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en-US" sz="1800" dirty="0" smtClean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en-US" sz="1800" dirty="0" smtClean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en-US" sz="1800" i="1" dirty="0" smtClean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Escherichia</a:t>
            </a:r>
            <a:r>
              <a:rPr lang="en-US" sz="1800" i="1" dirty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1800" i="1" dirty="0" err="1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Shigella</a:t>
            </a:r>
            <a:r>
              <a:rPr lang="en-US" sz="1800" i="1" dirty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Salmonella</a:t>
            </a:r>
            <a:r>
              <a:rPr lang="en-US" sz="1800" dirty="0">
                <a:solidFill>
                  <a:srgbClr val="3A3A3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etc.</a:t>
            </a:r>
            <a:r>
              <a:rPr lang="en-US" sz="180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en-US" sz="180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ar-IQ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r.Nada\Desktop\downloa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1"/>
          <a:stretch/>
        </p:blipFill>
        <p:spPr bwMode="auto">
          <a:xfrm>
            <a:off x="3995936" y="2276871"/>
            <a:ext cx="2664296" cy="346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38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42"/>
    </mc:Choice>
    <mc:Fallback>
      <p:transition spd="slow" advTm="72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r.Nada\Desktop\download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7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5"/>
    </mc:Choice>
    <mc:Fallback>
      <p:transition spd="slow" advTm="2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1000"/>
            <a:ext cx="8229600" cy="88772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4617B"/>
                </a:solidFill>
                <a:latin typeface="Times New Roman"/>
                <a:ea typeface="Calibri"/>
                <a:cs typeface="Arial"/>
              </a:rPr>
              <a:t>General Characteristics of </a:t>
            </a:r>
            <a:r>
              <a:rPr lang="en-US" sz="2800" b="1" i="1" dirty="0">
                <a:solidFill>
                  <a:srgbClr val="04617B"/>
                </a:solidFill>
                <a:latin typeface="Times New Roman"/>
                <a:ea typeface="Calibri"/>
                <a:cs typeface="Arial"/>
              </a:rPr>
              <a:t>Bacillus</a:t>
            </a:r>
            <a:endParaRPr lang="ar-IQ" sz="2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>
            <a:normAutofit/>
          </a:bodyPr>
          <a:lstStyle/>
          <a:p>
            <a:pPr lvl="0" algn="just" rtl="0">
              <a:lnSpc>
                <a:spcPct val="150000"/>
              </a:lnSpc>
              <a:spcAft>
                <a:spcPts val="1000"/>
              </a:spcAft>
              <a:buClr>
                <a:srgbClr val="0BD0D9"/>
              </a:buClr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Generally motile with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peritrichous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flagella except 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B. anthracis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(non-motile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</a:t>
            </a:r>
          </a:p>
          <a:p>
            <a:pPr lvl="0" algn="just" rtl="0">
              <a:lnSpc>
                <a:spcPct val="150000"/>
              </a:lnSpc>
              <a:spcAft>
                <a:spcPts val="1000"/>
              </a:spcAft>
              <a:buClr>
                <a:srgbClr val="0BD0D9"/>
              </a:buClr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Gram positive bacilli when young, but in some species become Gram negative as they age. </a:t>
            </a:r>
          </a:p>
          <a:p>
            <a:pPr lvl="0" algn="just" rtl="0">
              <a:lnSpc>
                <a:spcPct val="150000"/>
              </a:lnSpc>
              <a:spcAft>
                <a:spcPts val="1000"/>
              </a:spcAft>
              <a:buClr>
                <a:srgbClr val="0BD0D9"/>
              </a:buClr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Produce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endospores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non-bulging, central oval spores. endospores of living bacilli appear edged in black and are very bright and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refractile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• Endospores strongly resist application of simple stains or dyes and hence appear as non-staining entities in Gram-stain preparations.</a:t>
            </a:r>
          </a:p>
          <a:p>
            <a:pPr lvl="0" algn="just" rtl="0">
              <a:lnSpc>
                <a:spcPct val="150000"/>
              </a:lnSpc>
              <a:spcAft>
                <a:spcPts val="1000"/>
              </a:spcAft>
              <a:buClr>
                <a:srgbClr val="0BD0D9"/>
              </a:buClr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Ends of bacilli are truncated or concave giving a Bamboo – stick appearance – (end to end arranged long chains of bacilli)</a:t>
            </a:r>
          </a:p>
          <a:p>
            <a:pPr marL="0" indent="0">
              <a:buNone/>
            </a:pPr>
            <a:endParaRPr lang="ar-IQ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0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335"/>
    </mc:Choice>
    <mc:Fallback>
      <p:transition spd="slow" advTm="198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Saleh Hadi\Desktop\مختبر الطفيليات\د.سوزان\bacteriology-bacillus-7-1024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4" t="15891" r="34480" b="35415"/>
          <a:stretch/>
        </p:blipFill>
        <p:spPr bwMode="auto">
          <a:xfrm>
            <a:off x="323528" y="1340768"/>
            <a:ext cx="3254375" cy="3952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Content Placeholder 3" descr="C:\Users\Saleh Hadi\Desktop\مختبر الطفيليات\د.سوزان\bacteriology-bacillus-22-1024.jpg"/>
          <p:cNvPicPr>
            <a:picLocks noGrp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6" t="25799" r="19288" b="48976"/>
          <a:stretch/>
        </p:blipFill>
        <p:spPr bwMode="auto">
          <a:xfrm>
            <a:off x="3779912" y="1340768"/>
            <a:ext cx="4860102" cy="21962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23928" y="38610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>
                <a:solidFill>
                  <a:srgbClr val="222222"/>
                </a:solidFill>
                <a:latin typeface="arial"/>
              </a:rPr>
              <a:t>Peritrichous</a:t>
            </a:r>
            <a:r>
              <a:rPr lang="en-US" dirty="0">
                <a:solidFill>
                  <a:srgbClr val="222222"/>
                </a:solidFill>
                <a:latin typeface="arial"/>
              </a:rPr>
              <a:t> </a:t>
            </a:r>
            <a:r>
              <a:rPr lang="en-US" b="1" dirty="0">
                <a:solidFill>
                  <a:srgbClr val="222222"/>
                </a:solidFill>
                <a:latin typeface="arial"/>
              </a:rPr>
              <a:t>bacteria have flagella projecting in all directions</a:t>
            </a:r>
            <a:endParaRPr lang="ar-IQ" b="1" dirty="0"/>
          </a:p>
        </p:txBody>
      </p:sp>
      <p:sp>
        <p:nvSpPr>
          <p:cNvPr id="9" name="Rectangle 8"/>
          <p:cNvSpPr/>
          <p:nvPr/>
        </p:nvSpPr>
        <p:spPr>
          <a:xfrm>
            <a:off x="328856" y="5701898"/>
            <a:ext cx="3249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22222"/>
                </a:solidFill>
                <a:latin typeface="arial"/>
              </a:rPr>
              <a:t>Endospores</a:t>
            </a:r>
            <a:endParaRPr lang="ar-IQ" dirty="0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05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31"/>
    </mc:Choice>
    <mc:Fallback>
      <p:transition spd="slow" advTm="30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i="1" dirty="0">
                <a:solidFill>
                  <a:srgbClr val="04617B"/>
                </a:solidFill>
                <a:latin typeface="Times New Roman"/>
                <a:ea typeface="Calibri"/>
                <a:cs typeface="Arial"/>
              </a:rPr>
              <a:t>Culture Characteristics of Bacillus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 rtl="0">
              <a:lnSpc>
                <a:spcPct val="150000"/>
              </a:lnSpc>
              <a:spcAft>
                <a:spcPts val="1000"/>
              </a:spcAft>
              <a:buClr>
                <a:srgbClr val="0BD0D9"/>
              </a:buClr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Colonies on blood agar are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nonhemolytic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flat or slightly convex with irregular edges and ground-glass appearance. There are often comma shaped projections from the colony edge producing a “Medusa-head” colony. </a:t>
            </a:r>
          </a:p>
          <a:p>
            <a:pPr lvl="0" algn="just" rtl="0">
              <a:lnSpc>
                <a:spcPct val="150000"/>
              </a:lnSpc>
              <a:spcAft>
                <a:spcPts val="1000"/>
              </a:spcAft>
              <a:buClr>
                <a:srgbClr val="0BD0D9"/>
              </a:buClr>
            </a:pPr>
            <a:r>
              <a:rPr lang="en-US" sz="1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Bacillus</a:t>
            </a:r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are </a:t>
            </a:r>
            <a:r>
              <a:rPr lang="en-US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Gelatinase</a:t>
            </a:r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-positive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giving inverted fir tree</a:t>
            </a:r>
            <a:r>
              <a:rPr lang="en-US" sz="1800" i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appearance due to slow </a:t>
            </a:r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liquefaction of gelatin. </a:t>
            </a: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 rtl="0">
              <a:lnSpc>
                <a:spcPct val="150000"/>
              </a:lnSpc>
              <a:spcAft>
                <a:spcPts val="1000"/>
              </a:spcAft>
              <a:buClr>
                <a:srgbClr val="0BD0D9"/>
              </a:buClr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Aerobic or facultative anaerobic </a:t>
            </a:r>
          </a:p>
          <a:p>
            <a:pPr lvl="0" algn="just" rtl="0">
              <a:lnSpc>
                <a:spcPct val="150000"/>
              </a:lnSpc>
              <a:spcAft>
                <a:spcPts val="1000"/>
              </a:spcAft>
              <a:buClr>
                <a:srgbClr val="0BD0D9"/>
              </a:buClr>
            </a:pPr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Can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flourish at extremes of acidity &amp; alkalinity (pH 2 to 10)</a:t>
            </a:r>
          </a:p>
          <a:p>
            <a:pPr marL="0" indent="0">
              <a:buNone/>
            </a:pPr>
            <a:endParaRPr lang="ar-IQ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9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514"/>
    </mc:Choice>
    <mc:Fallback>
      <p:transition spd="slow" advTm="143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معمر للحاسبات\Desktop\ندى\مختبر الطفيليات\د.سوزان\bacillus-7-102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9" t="32698" r="-1164" b="19283"/>
          <a:stretch/>
        </p:blipFill>
        <p:spPr bwMode="auto">
          <a:xfrm>
            <a:off x="971598" y="1412776"/>
            <a:ext cx="1376349" cy="442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معمر للحاسبات\Desktop\ندى\مختبر الطفيليات\د.سوزان\bacteriology-bacillus-50-102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2" t="36013" r="28850" b="14045"/>
          <a:stretch/>
        </p:blipFill>
        <p:spPr bwMode="auto">
          <a:xfrm>
            <a:off x="3203848" y="1472168"/>
            <a:ext cx="3432077" cy="293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9552" y="6005115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fir tree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appearance </a:t>
            </a:r>
            <a:endParaRPr lang="ar-IQ" dirty="0"/>
          </a:p>
        </p:txBody>
      </p:sp>
      <p:sp>
        <p:nvSpPr>
          <p:cNvPr id="5" name="Rectangle 4"/>
          <p:cNvSpPr/>
          <p:nvPr/>
        </p:nvSpPr>
        <p:spPr>
          <a:xfrm>
            <a:off x="3203848" y="4653136"/>
            <a:ext cx="3999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Colonies on blood agar are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nonhemolytic</a:t>
            </a:r>
            <a:endParaRPr lang="ar-IQ" dirty="0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1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05"/>
    </mc:Choice>
    <mc:Fallback>
      <p:transition spd="slow" advTm="53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936104"/>
          </a:xfrm>
        </p:spPr>
        <p:txBody>
          <a:bodyPr>
            <a:normAutofit fontScale="90000"/>
          </a:bodyPr>
          <a:lstStyle/>
          <a:p>
            <a:pPr algn="ctr" rtl="0">
              <a:lnSpc>
                <a:spcPct val="150000"/>
              </a:lnSpc>
              <a:spcAft>
                <a:spcPts val="1000"/>
              </a:spcAft>
            </a:pPr>
            <a:r>
              <a:rPr lang="en-US" sz="56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Diagnosis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464496"/>
          </a:xfrm>
        </p:spPr>
        <p:txBody>
          <a:bodyPr>
            <a:normAutofit/>
          </a:bodyPr>
          <a:lstStyle/>
          <a:p>
            <a:pPr algn="just" rtl="0">
              <a:lnSpc>
                <a:spcPct val="150000"/>
              </a:lnSpc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</a:t>
            </a:r>
            <a:r>
              <a:rPr lang="en-US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wab </a:t>
            </a:r>
            <a:r>
              <a:rPr lang="en-US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from cutaneous lesion, Sputum, Fluid, </a:t>
            </a:r>
            <a:r>
              <a:rPr lang="en-US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pus.</a:t>
            </a:r>
          </a:p>
          <a:p>
            <a:pPr marL="342900" lvl="0" indent="-342900" algn="just" rtl="0">
              <a:lnSpc>
                <a:spcPct val="150000"/>
              </a:lnSpc>
              <a:spcAft>
                <a:spcPts val="1000"/>
              </a:spcAft>
              <a:buFont typeface="Symbol"/>
              <a:buChar char=""/>
            </a:pPr>
            <a:r>
              <a:rPr lang="en-US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Gram </a:t>
            </a:r>
            <a:r>
              <a:rPr lang="en-US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Stained smears from the local lesion or of blood from dead animals often show chains of large gram-positive rods</a:t>
            </a:r>
            <a:r>
              <a:rPr lang="en-US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</a:p>
          <a:p>
            <a:pPr lvl="0" algn="just" rtl="0">
              <a:lnSpc>
                <a:spcPct val="150000"/>
              </a:lnSpc>
              <a:spcAft>
                <a:spcPts val="1000"/>
              </a:spcAft>
              <a:buClr>
                <a:srgbClr val="0BD0D9"/>
              </a:buClr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Spores seen after several days of incubation, but not  typically in fresh clinical specimens </a:t>
            </a:r>
          </a:p>
          <a:p>
            <a:pPr marL="0" lvl="0" indent="0" algn="just" rtl="0">
              <a:lnSpc>
                <a:spcPct val="150000"/>
              </a:lnSpc>
              <a:spcAft>
                <a:spcPts val="1000"/>
              </a:spcAft>
              <a:buNone/>
            </a:pPr>
            <a:endParaRPr lang="en-US" sz="180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 rtl="0">
              <a:lnSpc>
                <a:spcPct val="150000"/>
              </a:lnSpc>
              <a:spcAft>
                <a:spcPts val="1000"/>
              </a:spcAft>
              <a:buFont typeface="Symbol"/>
              <a:buChar char=""/>
            </a:pPr>
            <a:endParaRPr lang="en-US" sz="5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 rtl="0">
              <a:buNone/>
            </a:pPr>
            <a:endParaRPr lang="ar-IQ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14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12"/>
    </mc:Choice>
    <mc:Fallback>
      <p:transition spd="slow" advTm="87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0">
              <a:lnSpc>
                <a:spcPct val="150000"/>
              </a:lnSpc>
              <a:spcAft>
                <a:spcPts val="1000"/>
              </a:spcAft>
            </a:pPr>
            <a:r>
              <a:rPr lang="en-US" sz="2700" b="1" i="1" dirty="0">
                <a:latin typeface="Times New Roman"/>
                <a:ea typeface="Calibri"/>
                <a:cs typeface="Arial"/>
              </a:rPr>
              <a:t>Diseases Associated with Bacillus</a:t>
            </a:r>
            <a:r>
              <a:rPr lang="en-US" sz="4400" dirty="0">
                <a:ea typeface="Calibri"/>
                <a:cs typeface="Arial"/>
              </a:rPr>
              <a:t/>
            </a:r>
            <a:br>
              <a:rPr lang="en-US" sz="4400" dirty="0">
                <a:ea typeface="Calibri"/>
                <a:cs typeface="Arial"/>
              </a:rPr>
            </a:b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27848"/>
          </a:xfrm>
        </p:spPr>
        <p:txBody>
          <a:bodyPr>
            <a:normAutofit/>
          </a:bodyPr>
          <a:lstStyle/>
          <a:p>
            <a:pPr marL="742950" lvl="1" indent="-285750" algn="just" rtl="0">
              <a:lnSpc>
                <a:spcPct val="150000"/>
              </a:lnSpc>
              <a:spcAft>
                <a:spcPts val="1000"/>
              </a:spcAft>
              <a:tabLst>
                <a:tab pos="914400" algn="l"/>
              </a:tabLst>
            </a:pPr>
            <a:r>
              <a:rPr lang="en-US" sz="1800" dirty="0">
                <a:latin typeface="Times New Roman"/>
                <a:ea typeface="Calibri"/>
                <a:cs typeface="Arial"/>
              </a:rPr>
              <a:t>Most are Ubiquitous in nature, </a:t>
            </a:r>
            <a:r>
              <a:rPr lang="en-US" sz="1800" i="1" dirty="0">
                <a:latin typeface="Times New Roman"/>
                <a:ea typeface="Calibri"/>
                <a:cs typeface="Arial"/>
              </a:rPr>
              <a:t>Bacillus</a:t>
            </a:r>
            <a:r>
              <a:rPr lang="en-US" sz="1800" dirty="0">
                <a:latin typeface="Times New Roman"/>
                <a:ea typeface="Calibri"/>
                <a:cs typeface="Arial"/>
              </a:rPr>
              <a:t> includes both free-living (nonparasitic) species, and two </a:t>
            </a:r>
            <a:r>
              <a:rPr lang="en-US" sz="1800" dirty="0">
                <a:latin typeface="Times New Roman"/>
                <a:ea typeface="Calibri"/>
                <a:cs typeface="Arial"/>
                <a:hlinkClick r:id="rId4" tooltip="Parasitic"/>
              </a:rPr>
              <a:t>parasitic</a:t>
            </a:r>
            <a:r>
              <a:rPr lang="en-US" sz="1800" dirty="0">
                <a:latin typeface="Times New Roman"/>
                <a:ea typeface="Calibri"/>
                <a:cs typeface="Arial"/>
              </a:rPr>
              <a:t> </a:t>
            </a:r>
            <a:r>
              <a:rPr lang="en-US" sz="1800" dirty="0">
                <a:latin typeface="Times New Roman"/>
                <a:ea typeface="Calibri"/>
                <a:cs typeface="Arial"/>
                <a:hlinkClick r:id="rId5" tooltip="Pathogen"/>
              </a:rPr>
              <a:t>pathogenic</a:t>
            </a:r>
            <a:r>
              <a:rPr lang="en-US" sz="1800" dirty="0">
                <a:latin typeface="Times New Roman"/>
                <a:ea typeface="Calibri"/>
                <a:cs typeface="Arial"/>
              </a:rPr>
              <a:t> species. These two </a:t>
            </a:r>
            <a:r>
              <a:rPr lang="en-US" sz="1800" i="1" dirty="0">
                <a:latin typeface="Times New Roman"/>
                <a:ea typeface="Calibri"/>
                <a:cs typeface="Arial"/>
              </a:rPr>
              <a:t>Bacillus</a:t>
            </a:r>
            <a:r>
              <a:rPr lang="en-US" sz="1800" dirty="0">
                <a:latin typeface="Times New Roman"/>
                <a:ea typeface="Calibri"/>
                <a:cs typeface="Arial"/>
              </a:rPr>
              <a:t> species are medically significant: </a:t>
            </a:r>
            <a:r>
              <a:rPr lang="en-US" sz="1800" i="1" dirty="0" err="1">
                <a:latin typeface="Times New Roman"/>
                <a:ea typeface="Calibri"/>
                <a:cs typeface="Arial"/>
                <a:hlinkClick r:id="rId6" tooltip="Bacillus anthracis"/>
              </a:rPr>
              <a:t>B.anthracis</a:t>
            </a:r>
            <a:r>
              <a:rPr lang="en-US" sz="1800" dirty="0">
                <a:latin typeface="Times New Roman"/>
                <a:ea typeface="Calibri"/>
                <a:cs typeface="Arial"/>
              </a:rPr>
              <a:t> causes </a:t>
            </a:r>
            <a:r>
              <a:rPr lang="en-US" sz="1800" dirty="0">
                <a:latin typeface="Times New Roman"/>
                <a:ea typeface="Calibri"/>
                <a:cs typeface="Arial"/>
                <a:hlinkClick r:id="rId7" tooltip="Anthrax"/>
              </a:rPr>
              <a:t>anthrax</a:t>
            </a:r>
            <a:r>
              <a:rPr lang="en-US" sz="1800" dirty="0">
                <a:latin typeface="Times New Roman"/>
                <a:ea typeface="Calibri"/>
                <a:cs typeface="Arial"/>
              </a:rPr>
              <a:t>; and </a:t>
            </a:r>
            <a:r>
              <a:rPr lang="en-US" sz="1800" i="1" dirty="0">
                <a:latin typeface="Times New Roman"/>
                <a:ea typeface="Calibri"/>
                <a:cs typeface="Arial"/>
                <a:hlinkClick r:id="rId8" tooltip="Bacillus cereus"/>
              </a:rPr>
              <a:t>B. </a:t>
            </a:r>
            <a:r>
              <a:rPr lang="en-US" sz="1800" i="1" dirty="0" smtClean="0">
                <a:latin typeface="Times New Roman"/>
                <a:ea typeface="Calibri"/>
                <a:cs typeface="Arial"/>
                <a:hlinkClick r:id="rId8" tooltip="Bacillus cereus"/>
              </a:rPr>
              <a:t>cereus</a:t>
            </a:r>
            <a:r>
              <a:rPr lang="en-US" sz="1800" i="1" dirty="0" smtClean="0">
                <a:latin typeface="Times New Roman"/>
                <a:ea typeface="Calibri"/>
                <a:cs typeface="Arial"/>
              </a:rPr>
              <a:t> </a:t>
            </a:r>
            <a:r>
              <a:rPr lang="en-US" sz="1800" dirty="0" smtClean="0">
                <a:latin typeface="Times New Roman"/>
                <a:ea typeface="Calibri"/>
                <a:cs typeface="Arial"/>
              </a:rPr>
              <a:t>causes</a:t>
            </a:r>
            <a:r>
              <a:rPr lang="en-US" sz="1800" dirty="0">
                <a:latin typeface="Times New Roman"/>
                <a:ea typeface="Calibri"/>
                <a:cs typeface="Arial"/>
              </a:rPr>
              <a:t> </a:t>
            </a:r>
            <a:r>
              <a:rPr lang="en-US" sz="1800" dirty="0">
                <a:latin typeface="Times New Roman"/>
                <a:ea typeface="Calibri"/>
                <a:cs typeface="Arial"/>
                <a:hlinkClick r:id="rId9" tooltip="Foodborne illness"/>
              </a:rPr>
              <a:t>food poisoning</a:t>
            </a:r>
            <a:r>
              <a:rPr lang="en-US" sz="1800" dirty="0" smtClean="0">
                <a:latin typeface="Times New Roman"/>
                <a:ea typeface="Calibri"/>
                <a:cs typeface="Arial"/>
              </a:rPr>
              <a:t>. </a:t>
            </a:r>
          </a:p>
          <a:p>
            <a:pPr marL="742950" lvl="1" indent="-285750" algn="just" rtl="0">
              <a:lnSpc>
                <a:spcPct val="150000"/>
              </a:lnSpc>
              <a:spcAft>
                <a:spcPts val="1000"/>
              </a:spcAft>
              <a:tabLst>
                <a:tab pos="914400" algn="l"/>
              </a:tabLst>
            </a:pPr>
            <a:r>
              <a:rPr lang="en-US" sz="1800" b="1" i="1" dirty="0" smtClean="0">
                <a:latin typeface="Times New Roman"/>
                <a:ea typeface="Calibri"/>
                <a:cs typeface="Arial"/>
              </a:rPr>
              <a:t>Bacillus</a:t>
            </a:r>
            <a:r>
              <a:rPr lang="en-US" sz="1800" b="1" dirty="0" smtClean="0">
                <a:latin typeface="Times New Roman"/>
                <a:ea typeface="Calibri"/>
                <a:cs typeface="Arial"/>
              </a:rPr>
              <a:t> </a:t>
            </a:r>
            <a:r>
              <a:rPr lang="en-US" sz="1800" b="1" i="1" dirty="0">
                <a:latin typeface="Times New Roman"/>
                <a:ea typeface="Calibri"/>
                <a:cs typeface="Arial"/>
              </a:rPr>
              <a:t>anthracis</a:t>
            </a:r>
            <a:r>
              <a:rPr lang="en-US" sz="1800" dirty="0">
                <a:latin typeface="Times New Roman"/>
                <a:ea typeface="Calibri"/>
                <a:cs typeface="Arial"/>
              </a:rPr>
              <a:t> is most important </a:t>
            </a:r>
            <a:r>
              <a:rPr lang="en-US" sz="1800" dirty="0" smtClean="0">
                <a:latin typeface="Times New Roman"/>
                <a:ea typeface="Calibri"/>
                <a:cs typeface="Arial"/>
              </a:rPr>
              <a:t>member. Primarily </a:t>
            </a:r>
            <a:r>
              <a:rPr lang="en-US" sz="1800" dirty="0">
                <a:latin typeface="Times New Roman"/>
                <a:ea typeface="Calibri"/>
                <a:cs typeface="Arial"/>
              </a:rPr>
              <a:t>a </a:t>
            </a:r>
            <a:r>
              <a:rPr lang="en-US" sz="1800" b="1" dirty="0">
                <a:latin typeface="Times New Roman"/>
                <a:ea typeface="Calibri"/>
                <a:cs typeface="Arial"/>
              </a:rPr>
              <a:t>disease of herbivorous animals</a:t>
            </a:r>
            <a:r>
              <a:rPr lang="en-US" sz="1800" dirty="0">
                <a:latin typeface="Times New Roman"/>
                <a:ea typeface="Calibri"/>
                <a:cs typeface="Arial"/>
              </a:rPr>
              <a:t>. Most commonly transmitted to humans (Accidental host) by </a:t>
            </a:r>
            <a:r>
              <a:rPr lang="en-US" sz="1800" b="1" dirty="0">
                <a:latin typeface="Times New Roman"/>
                <a:ea typeface="Calibri"/>
                <a:cs typeface="Arial"/>
              </a:rPr>
              <a:t>direct contact with animal products</a:t>
            </a:r>
            <a:r>
              <a:rPr lang="en-US" sz="1800" dirty="0">
                <a:latin typeface="Times New Roman"/>
                <a:ea typeface="Calibri"/>
                <a:cs typeface="Arial"/>
              </a:rPr>
              <a:t> (e.g., wool and hair) Also acquired via </a:t>
            </a:r>
            <a:r>
              <a:rPr lang="en-US" sz="1800" b="1" dirty="0">
                <a:latin typeface="Times New Roman"/>
                <a:ea typeface="Calibri"/>
                <a:cs typeface="Arial"/>
              </a:rPr>
              <a:t>inhalation &amp; </a:t>
            </a:r>
            <a:r>
              <a:rPr lang="en-US" sz="1800" b="1" dirty="0" smtClean="0">
                <a:latin typeface="Times New Roman"/>
                <a:ea typeface="Calibri"/>
                <a:cs typeface="Arial"/>
              </a:rPr>
              <a:t>ingestion</a:t>
            </a:r>
          </a:p>
          <a:p>
            <a:pPr marL="742950" lvl="1" indent="-285750" algn="just" rtl="0">
              <a:lnSpc>
                <a:spcPct val="150000"/>
              </a:lnSpc>
              <a:spcAft>
                <a:spcPts val="1000"/>
              </a:spcAft>
              <a:tabLst>
                <a:tab pos="914400" algn="l"/>
              </a:tabLst>
            </a:pPr>
            <a:r>
              <a:rPr lang="en-US" sz="1800" b="1" i="1" dirty="0" smtClean="0">
                <a:latin typeface="Times New Roman"/>
                <a:ea typeface="Calibri"/>
                <a:cs typeface="Arial"/>
              </a:rPr>
              <a:t>B</a:t>
            </a:r>
            <a:r>
              <a:rPr lang="en-US" sz="1800" b="1" i="1" dirty="0">
                <a:latin typeface="Times New Roman"/>
                <a:ea typeface="Calibri"/>
                <a:cs typeface="Arial"/>
              </a:rPr>
              <a:t>. cereus Infections</a:t>
            </a:r>
            <a:r>
              <a:rPr lang="en-US" sz="1800" dirty="0">
                <a:latin typeface="Times New Roman"/>
                <a:ea typeface="Calibri"/>
                <a:cs typeface="Arial"/>
              </a:rPr>
              <a:t>: Cause food poisoning. infection include emetic (vomiting) and diarrheal forms of gastroenteritis.</a:t>
            </a:r>
            <a:endParaRPr lang="en-US" sz="1800" dirty="0">
              <a:latin typeface="Calibri"/>
              <a:ea typeface="Calibri"/>
              <a:cs typeface="Arial"/>
            </a:endParaRPr>
          </a:p>
          <a:p>
            <a:pPr marL="742950" lvl="1" indent="-285750" algn="just" rtl="0">
              <a:lnSpc>
                <a:spcPct val="150000"/>
              </a:lnSpc>
              <a:spcAft>
                <a:spcPts val="1000"/>
              </a:spcAft>
              <a:buFont typeface="Times New Roman"/>
              <a:buChar char="•"/>
              <a:tabLst>
                <a:tab pos="914400" algn="l"/>
              </a:tabLst>
            </a:pPr>
            <a:endParaRPr lang="en-US" sz="1500" dirty="0">
              <a:latin typeface="Calibri"/>
              <a:ea typeface="Calibri"/>
              <a:cs typeface="Arial"/>
            </a:endParaRPr>
          </a:p>
          <a:p>
            <a:pPr marL="742950" lvl="1" indent="-285750" algn="just" rtl="0">
              <a:lnSpc>
                <a:spcPct val="150000"/>
              </a:lnSpc>
              <a:spcAft>
                <a:spcPts val="1000"/>
              </a:spcAft>
              <a:buFont typeface="Times New Roman"/>
              <a:buChar char="•"/>
              <a:tabLst>
                <a:tab pos="914400" algn="l"/>
              </a:tabLst>
            </a:pPr>
            <a:endParaRPr lang="en-US" sz="1400" dirty="0">
              <a:latin typeface="Calibri"/>
              <a:ea typeface="Calibri"/>
              <a:cs typeface="Arial"/>
            </a:endParaRPr>
          </a:p>
          <a:p>
            <a:pPr marL="0" indent="0" algn="just" rtl="0">
              <a:buNone/>
            </a:pPr>
            <a:endParaRPr lang="ar-IQ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7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850"/>
    </mc:Choice>
    <mc:Fallback>
      <p:transition spd="slow" advTm="90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illusDiseasesTable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392487" cy="4320480"/>
          </a:xfrm>
          <a:prstGeom prst="rect">
            <a:avLst/>
          </a:prstGeom>
          <a:noFill/>
          <a:extLst/>
        </p:spPr>
      </p:pic>
      <p:pic>
        <p:nvPicPr>
          <p:cNvPr id="5" name="Picture 2" descr="BacillusCereusFoodPoisoningTabl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412776"/>
            <a:ext cx="3880235" cy="4320480"/>
          </a:xfrm>
          <a:prstGeom prst="rect">
            <a:avLst/>
          </a:prstGeom>
          <a:noFill/>
          <a:extLst/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09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46"/>
    </mc:Choice>
    <mc:Fallback>
      <p:transition spd="slow" advTm="36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i="1" dirty="0">
                <a:latin typeface="Times New Roman"/>
                <a:ea typeface="Calibri"/>
              </a:rPr>
              <a:t>Clinical Presentation of Anthrax</a:t>
            </a:r>
            <a:endParaRPr lang="ar-IQ" sz="32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228600" algn="just" rtl="0">
              <a:lnSpc>
                <a:spcPct val="150000"/>
              </a:lnSpc>
              <a:spcAft>
                <a:spcPts val="1000"/>
              </a:spcAft>
            </a:pPr>
            <a:r>
              <a:rPr lang="en-US" sz="2800" b="1" i="1" u="sng" dirty="0">
                <a:latin typeface="Times New Roman"/>
                <a:ea typeface="Calibri"/>
                <a:cs typeface="Arial"/>
              </a:rPr>
              <a:t>Cutaneous Anthrax</a:t>
            </a:r>
            <a:r>
              <a:rPr lang="en-US" sz="2800" dirty="0">
                <a:latin typeface="Times New Roman"/>
                <a:ea typeface="Calibri"/>
                <a:cs typeface="Arial"/>
              </a:rPr>
              <a:t>: </a:t>
            </a:r>
            <a:r>
              <a:rPr lang="en-US" sz="2800" b="1" dirty="0">
                <a:latin typeface="Times New Roman"/>
                <a:ea typeface="Calibri"/>
                <a:cs typeface="Arial"/>
              </a:rPr>
              <a:t>95% human cases</a:t>
            </a:r>
            <a:r>
              <a:rPr lang="en-US" sz="2800" dirty="0">
                <a:latin typeface="Times New Roman"/>
                <a:ea typeface="Calibri"/>
                <a:cs typeface="Arial"/>
              </a:rPr>
              <a:t> are cutaneous infections. Small, pruritic, non-painful papule at inoculation site. Papule develops into hemorrhagic vesicle &amp; ruptures. Slow-healing painless ulcer covered with black eschar</a:t>
            </a:r>
            <a:r>
              <a:rPr lang="en-US" sz="2800" b="1" dirty="0">
                <a:latin typeface="Times New Roman"/>
                <a:ea typeface="Calibri"/>
                <a:cs typeface="Arial"/>
              </a:rPr>
              <a:t> </a:t>
            </a:r>
            <a:r>
              <a:rPr lang="en-US" sz="2800" dirty="0">
                <a:latin typeface="Times New Roman"/>
                <a:ea typeface="Calibri"/>
                <a:cs typeface="Arial"/>
              </a:rPr>
              <a:t>surrounded by edema. </a:t>
            </a:r>
            <a:endParaRPr lang="en-US" sz="2000" dirty="0">
              <a:latin typeface="Calibri"/>
              <a:ea typeface="Calibri"/>
              <a:cs typeface="Arial"/>
            </a:endParaRPr>
          </a:p>
          <a:p>
            <a:pPr algn="just" rtl="0">
              <a:lnSpc>
                <a:spcPct val="150000"/>
              </a:lnSpc>
              <a:spcAft>
                <a:spcPts val="1000"/>
              </a:spcAft>
            </a:pPr>
            <a:r>
              <a:rPr lang="en-US" sz="2800" b="1" i="1" u="sng" dirty="0">
                <a:latin typeface="Times New Roman"/>
                <a:ea typeface="Calibri"/>
                <a:cs typeface="Arial"/>
              </a:rPr>
              <a:t>Inhalation Anthrax</a:t>
            </a:r>
            <a:r>
              <a:rPr lang="en-US" sz="2800" dirty="0">
                <a:latin typeface="Times New Roman"/>
                <a:ea typeface="Calibri"/>
                <a:cs typeface="Arial"/>
              </a:rPr>
              <a:t>: is the most deadly form, Virtually 100% fatal (pneumonic)</a:t>
            </a:r>
            <a:endParaRPr lang="en-US" sz="2000" dirty="0">
              <a:latin typeface="Calibri"/>
              <a:ea typeface="Calibri"/>
              <a:cs typeface="Arial"/>
            </a:endParaRPr>
          </a:p>
          <a:p>
            <a:pPr algn="just" rtl="0">
              <a:lnSpc>
                <a:spcPct val="150000"/>
              </a:lnSpc>
              <a:spcAft>
                <a:spcPts val="1000"/>
              </a:spcAft>
            </a:pPr>
            <a:r>
              <a:rPr lang="en-US" sz="2800" b="1" i="1" u="sng" dirty="0">
                <a:latin typeface="Times New Roman"/>
                <a:ea typeface="Calibri"/>
                <a:cs typeface="Arial"/>
              </a:rPr>
              <a:t>Gastrointestinal (Ingestion) Anthrax</a:t>
            </a:r>
            <a:r>
              <a:rPr lang="en-US" sz="2800" dirty="0">
                <a:latin typeface="Times New Roman"/>
                <a:ea typeface="Calibri"/>
                <a:cs typeface="Arial"/>
              </a:rPr>
              <a:t>: is a rare but commonly fatal disease. </a:t>
            </a:r>
            <a:endParaRPr lang="en-US" sz="2000" dirty="0">
              <a:latin typeface="Calibri"/>
              <a:ea typeface="Calibri"/>
              <a:cs typeface="Arial"/>
            </a:endParaRPr>
          </a:p>
          <a:p>
            <a:pPr marL="0" indent="0" algn="just" rtl="0">
              <a:buNone/>
            </a:pPr>
            <a:endParaRPr lang="ar-IQ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9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21"/>
    </mc:Choice>
    <mc:Fallback>
      <p:transition spd="slow" advTm="76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272</TotalTime>
  <Words>380</Words>
  <Application>Microsoft Office PowerPoint</Application>
  <PresentationFormat>عرض على الشاشة (3:4)‏</PresentationFormat>
  <Paragraphs>45</Paragraphs>
  <Slides>15</Slides>
  <Notes>0</Notes>
  <HiddenSlides>0</HiddenSlides>
  <MMClips>15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16" baseType="lpstr">
      <vt:lpstr>تدفق</vt:lpstr>
      <vt:lpstr>عرض تقديمي في PowerPoint</vt:lpstr>
      <vt:lpstr>General Characteristics of Bacillus</vt:lpstr>
      <vt:lpstr>عرض تقديمي في PowerPoint</vt:lpstr>
      <vt:lpstr>Culture Characteristics of Bacillus</vt:lpstr>
      <vt:lpstr>عرض تقديمي في PowerPoint</vt:lpstr>
      <vt:lpstr>Diagnosis</vt:lpstr>
      <vt:lpstr>Diseases Associated with Bacillus </vt:lpstr>
      <vt:lpstr>عرض تقديمي في PowerPoint</vt:lpstr>
      <vt:lpstr>Clinical Presentation of Anthrax</vt:lpstr>
      <vt:lpstr>عرض تقديمي في PowerPoint</vt:lpstr>
      <vt:lpstr>Epidemiology of Anthrax in Animal and Human Hosts </vt:lpstr>
      <vt:lpstr>Treatment &amp; Prophylaxis</vt:lpstr>
      <vt:lpstr>Urease test</vt:lpstr>
      <vt:lpstr>Examples of  Urease positive bacteria: Proteus spp, Cryptococcus spp, Corynebacterium spp, Helicobacter pylori,Yersinia spp, Brucella spp, etc. Examples of  Urease negative bacteria: :  Escherichia, Shigella, Salmonella, etc. 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معمر للحاسبات</dc:creator>
  <cp:lastModifiedBy>Dr.Nada</cp:lastModifiedBy>
  <cp:revision>67</cp:revision>
  <dcterms:created xsi:type="dcterms:W3CDTF">2019-03-17T08:40:48Z</dcterms:created>
  <dcterms:modified xsi:type="dcterms:W3CDTF">2020-05-04T15:19:20Z</dcterms:modified>
</cp:coreProperties>
</file>